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6" r:id="rId6"/>
    <p:sldId id="267" r:id="rId7"/>
    <p:sldId id="260" r:id="rId8"/>
    <p:sldId id="275" r:id="rId9"/>
    <p:sldId id="259" r:id="rId10"/>
    <p:sldId id="263" r:id="rId11"/>
    <p:sldId id="269" r:id="rId12"/>
    <p:sldId id="270" r:id="rId13"/>
    <p:sldId id="271" r:id="rId14"/>
    <p:sldId id="261" r:id="rId15"/>
    <p:sldId id="262" r:id="rId16"/>
    <p:sldId id="265" r:id="rId17"/>
    <p:sldId id="268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6" autoAdjust="0"/>
  </p:normalViewPr>
  <p:slideViewPr>
    <p:cSldViewPr>
      <p:cViewPr>
        <p:scale>
          <a:sx n="118" d="100"/>
          <a:sy n="118" d="100"/>
        </p:scale>
        <p:origin x="-72" y="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867D-09E4-44AD-BDEE-86FE6BBB9E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0935-D789-408C-A4B1-973167733B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10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0935-D789-408C-A4B1-973167733BC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750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C79F837-A4D6-495C-BB55-CD9B9EB5F6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3653-2A40-4B20-ADE7-EF9605E7C0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2AEF-B307-4875-8041-48FE74E5D2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617E86-7604-44F4-A412-B20B71A1389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36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7325-8ED9-4F4E-8687-581A86D211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A694-8948-4FE1-9A22-C2C5AF52FA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4A-7905-4902-9E4D-54549D761C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3FFE-D26D-41AD-9D2F-9C21CE650CC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8090-EAAB-4188-A223-6946CF81D1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E47F-A5E6-4DC4-800C-C0965985871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562669-AC2C-42DD-8BB0-076A0323CAA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F217E18-B362-4D00-96F8-07E6579FBC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9783DA-3E87-4B44-947D-B84A26AF3A7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Atomerőművek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9"/>
            <a:ext cx="6956640" cy="403244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019794" y="4005064"/>
            <a:ext cx="2078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1. Reaktortartály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2. Fűtőelem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3. Szabályozórúd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4. Szabályozórúd hajtás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5. Nyomástartó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6. Gőzfejlesztő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7. Tápvíz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8. Nagynyomású gőzturbina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9. Kisnyomású gőzturbina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10. Generátor</a:t>
            </a:r>
          </a:p>
        </p:txBody>
      </p:sp>
      <p:sp>
        <p:nvSpPr>
          <p:cNvPr id="9" name="Téglalap 8"/>
          <p:cNvSpPr/>
          <p:nvPr/>
        </p:nvSpPr>
        <p:spPr>
          <a:xfrm>
            <a:off x="5964011" y="4005064"/>
            <a:ext cx="2801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11. </a:t>
            </a:r>
            <a:r>
              <a:rPr lang="hu-HU" sz="12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Gerjesztőgép</a:t>
            </a:r>
            <a:endParaRPr lang="hu-HU" sz="1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12. Kondenzátor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13. Hűtővíz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14. </a:t>
            </a:r>
            <a:r>
              <a:rPr lang="hu-HU" sz="12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Tápvízelőmelegítő</a:t>
            </a:r>
            <a:endParaRPr lang="hu-HU" sz="1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15. </a:t>
            </a:r>
            <a:r>
              <a:rPr lang="hu-HU" sz="12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Tápvízszivattyú</a:t>
            </a:r>
            <a:endParaRPr lang="hu-HU" sz="1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16. Hűtővízszivattyú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17. Keringető szivattyú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18. Villamos távvezetékhez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19. Friss gőz</a:t>
            </a:r>
          </a:p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20. Beton sugárvédelem,</a:t>
            </a:r>
            <a:b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hu-HU" sz="12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konténment</a:t>
            </a:r>
            <a:endParaRPr lang="hu-HU" sz="1200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33896" y="3638101"/>
            <a:ext cx="279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Atomerőmű </a:t>
            </a:r>
            <a:r>
              <a:rPr lang="hu-HU" sz="12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nyomottvizes</a:t>
            </a:r>
            <a:r>
              <a:rPr lang="hu-HU" sz="1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reaktorral</a:t>
            </a:r>
            <a:endParaRPr lang="hu-HU" sz="1200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1095022" y="764704"/>
            <a:ext cx="5061153" cy="66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eaLnBrk="1" latinLnBrk="0" hangingPunct="1">
              <a:buNone/>
              <a:defRPr sz="44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CANDU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4294967295"/>
          </p:nvPr>
        </p:nvSpPr>
        <p:spPr>
          <a:xfrm>
            <a:off x="1475656" y="1436556"/>
            <a:ext cx="6336704" cy="43687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CANDU reaktorokban nehézvizet használnak moderátornak és hűtővíznek is magas nyomáson.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nehézvíznek köszönhetően természetes uránnal dolgozik, így egyszerűbb az üzemanyag előállítása.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CANDU  (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CANada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Deuterium Uranium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):</a:t>
            </a:r>
            <a:b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Kanadában fejlesztették ki és ma is rengeteg ilyen reaktor üzemek Kanadában.</a:t>
            </a: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036" y="674834"/>
            <a:ext cx="6742348" cy="5267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095022" y="764704"/>
            <a:ext cx="5061153" cy="66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eaLnBrk="1" latinLnBrk="0" hangingPunct="1">
              <a:buNone/>
              <a:defRPr sz="44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RBMK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4294967295"/>
          </p:nvPr>
        </p:nvSpPr>
        <p:spPr>
          <a:xfrm>
            <a:off x="1475656" y="1436556"/>
            <a:ext cx="6336704" cy="43687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Az RBMK reaktorok ma már elavultnak számítanak, de még néhány üzemel Oroszországban és Litvániában.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Hűtésre könnyű vizet, moderátornak grafitot használ, így nincs negatív visszacsatolás a folyamatban ami egy esetleges teljesítménynövekedéskor megfékezné a reakciót.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Előnye hogy természetes uránnal is működik.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Teljesítménye szintén a szabályzó rudakkal és bórsavval történik.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8233"/>
            <a:ext cx="7128792" cy="515281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580112" y="870683"/>
            <a:ext cx="1224136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dirty="0" smtClean="0"/>
              <a:t>Irányító rudak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435671" y="1147683"/>
            <a:ext cx="15927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dirty="0" smtClean="0"/>
              <a:t>Vasbeton sugárvédelem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257387" y="1916832"/>
            <a:ext cx="9403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dirty="0" smtClean="0"/>
              <a:t>Gőz fejlesztő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492480" y="2637689"/>
            <a:ext cx="470187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dirty="0" smtClean="0"/>
              <a:t>Gőz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75570" y="3443161"/>
            <a:ext cx="470187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dirty="0" smtClean="0"/>
              <a:t>Víz</a:t>
            </a:r>
            <a:endParaRPr lang="hu-HU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72816"/>
            <a:ext cx="6563072" cy="4281339"/>
          </a:xfrm>
        </p:spPr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tenyésztőreaktorok amely több nukleáris anyagot állit elő mint amennyit elhasznál.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Ez esetben gyors neutronok indítják be a lánc reakciót. Így felesleges a neutron moderátor.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Üzem anyaga 20%-ban plutónium-dioxid és 80%-ban urán-dioxid.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hűtőanyagnak általában folyékony fémet </a:t>
            </a:r>
            <a:r>
              <a:rPr lang="hu-HU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használnap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. (pl.:nátrium, ólom, higany) </a:t>
            </a:r>
          </a:p>
          <a:p>
            <a:pPr marL="0" indent="0" algn="just">
              <a:spcBef>
                <a:spcPts val="1200"/>
              </a:spcBef>
              <a:buClrTx/>
              <a:buNone/>
            </a:pP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Tenyésztőreaktorok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1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403244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fúziós reaktorok nem a maghasadás, hanem a mag-egyesülést (magfúzió) használják energia termelésre.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Bár ilyen reaktor még nem létezik de a környezet ideális mértékben terhelné (minimális radioaktív szennyeződés,  szinte kifogyhatatlan energia forrás) ha képesek lennénk a tudományos és technikai problémák megoldására.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legjelentősebb kísérleti berendezés Angliában található.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2007 óta építés alatt áll az ITER , ami a várakozások szerint pozitív energia mérleggel fog bírni. (2016-ra kezdődhetnek meg az első tesztek)</a:t>
            </a:r>
          </a:p>
          <a:p>
            <a:pPr>
              <a:buClrTx/>
              <a:buFont typeface="Courier New" pitchFamily="49" charset="0"/>
              <a:buChar char="o"/>
            </a:pPr>
            <a:endParaRPr lang="hu-HU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Fúziós erőmű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99592" y="945950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Az atomerőmű előnyei a többi hőerőművel szemben: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43608" y="155679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Nem bocsát ki káros gázokat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Kis mennyiségű hulladék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Olcsóbbak a kiindulási anyagok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A hasadóanyagot a tüzelőanyagnál könnyebben lehet tárolni és szállítani (sokkal kevesebb kell belőle)</a:t>
            </a:r>
          </a:p>
        </p:txBody>
      </p:sp>
      <p:sp>
        <p:nvSpPr>
          <p:cNvPr id="7" name="Téglalap 6"/>
          <p:cNvSpPr/>
          <p:nvPr/>
        </p:nvSpPr>
        <p:spPr>
          <a:xfrm>
            <a:off x="1011573" y="3105835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Az atomerőmű hátrányai a többi hőerőművel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szemben: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43607" y="3645024"/>
            <a:ext cx="6808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A radioaktív hulladék egy része több száz évig is veszélyes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Napjainkban csak nagy teljesítményű erőműtervek léteznek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Nagy egyszeri beruházásigény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b="1" dirty="0">
                <a:latin typeface="Batang" pitchFamily="18" charset="-127"/>
                <a:ea typeface="Batang" pitchFamily="18" charset="-127"/>
              </a:rPr>
              <a:t>A kiégett radioaktív elemek őrzése jelentős társadalmi stabilitást feltételez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15616" y="47667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Atomerőmű balesetek: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6743" y="999892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dirty="0" smtClean="0"/>
              <a:t>Az első (ismert) atomerőmű baleset a </a:t>
            </a:r>
            <a:r>
              <a:rPr lang="hu-HU" dirty="0" err="1" smtClean="0"/>
              <a:t>Windscale</a:t>
            </a:r>
            <a:r>
              <a:rPr lang="hu-HU" dirty="0" smtClean="0"/>
              <a:t> grafit moderátoros erőmű balesete volt 1957-ben, amely részben konstrukciós, részben kezelési problémákra vezethető vissza.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 err="1" smtClean="0"/>
              <a:t>Three</a:t>
            </a:r>
            <a:r>
              <a:rPr lang="hu-HU" dirty="0" smtClean="0"/>
              <a:t> Miles Island atomerőmű balesete elsősorban képzési/kezelési hibák miatt következett be 1979-ben.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 err="1" smtClean="0"/>
              <a:t>Majaki</a:t>
            </a:r>
            <a:r>
              <a:rPr lang="hu-HU" dirty="0" smtClean="0"/>
              <a:t> katasztrófasorozat során a Szovjetunió területén a hasadóanyagok előállítása közben többször nagy mennyiségű radioaktív anyag került a környezetbe, összes szennyezése a Csernobilinak a többszöröse volt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/>
              <a:t>A történelem legnagyobb atomerőmű balesete a csernobili atomkatasztrófa volt 1986. április 26-án. A baleset oka egy rosszul előkészített teszt, illetve konstrukciós problémák.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/>
              <a:t>2006 májusában lezárták Japánban a </a:t>
            </a:r>
            <a:r>
              <a:rPr lang="hu-HU" dirty="0" err="1" smtClean="0"/>
              <a:t>fukusimai</a:t>
            </a:r>
            <a:r>
              <a:rPr lang="hu-HU" dirty="0" smtClean="0"/>
              <a:t> atomerőmű hatos reaktorát, mert radioaktív gőz szivárgott belőle. Egy meghibásodott szelepen át jutott ki a szabadba kis mértékben sugárszennyezett forró pára. Néhány nappal korábban ugyanennek az atomerőműnek egy másik reaktorából szivárgott ki radioaktív anyag. 2011 márciusában ugyanez az erőmű súlyos környezeti katasztrófát okozott Japánban a földrengés és a szökőár után.</a:t>
            </a:r>
            <a:endParaRPr lang="hu-H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Atomerőmű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632848" cy="4022261"/>
          </a:xfrm>
        </p:spPr>
        <p:txBody>
          <a:bodyPr>
            <a:normAutofit/>
          </a:bodyPr>
          <a:lstStyle/>
          <a:p>
            <a:pPr algn="just">
              <a:buClrTx/>
              <a:buFont typeface="Courier New" pitchFamily="49" charset="0"/>
              <a:buChar char="o"/>
            </a:pPr>
            <a:r>
              <a:rPr lang="hu-HU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Az atomerőmű az erőműveknek azon típusa, amelyek a maghasadás vagy a magfúzió során keletkezett hőt használják áramtermelés céljára. </a:t>
            </a:r>
            <a:endParaRPr lang="hu-HU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just"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Működési </a:t>
            </a:r>
            <a:r>
              <a:rPr lang="hu-HU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egységük az atomreaktor, vagyis a magműveleti zóna; a reaktorok száma, illetve ezek teljesítménye az atomerőmű fő ismérve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just"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Általában a reaktorok működési elve alapján csoportosítjuk.</a:t>
            </a: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23804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71600" y="2924944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Batang" pitchFamily="18" charset="-127"/>
                <a:ea typeface="Batang" pitchFamily="18" charset="-127"/>
              </a:rPr>
              <a:t>Paksi atomerőmű egyik reaktorblokkja</a:t>
            </a:r>
            <a:endParaRPr lang="hu-HU" sz="1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495" y="3247104"/>
            <a:ext cx="3837240" cy="25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331291" y="5805264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Batang" pitchFamily="18" charset="-127"/>
                <a:ea typeface="Batang" pitchFamily="18" charset="-127"/>
              </a:rPr>
              <a:t>Paksi atomerőmű egyik blokkjának gőzturbinái.</a:t>
            </a:r>
            <a:endParaRPr lang="hu-HU" sz="1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96937" cy="106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863227" y="1971982"/>
            <a:ext cx="323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Batang" pitchFamily="18" charset="-127"/>
                <a:ea typeface="Batang" pitchFamily="18" charset="-127"/>
              </a:rPr>
              <a:t>Urán-dioxid üzemanyag cella</a:t>
            </a:r>
            <a:endParaRPr lang="hu-HU" sz="1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7104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29898" y="5503720"/>
            <a:ext cx="3238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Batang" pitchFamily="18" charset="-127"/>
                <a:ea typeface="Batang" pitchFamily="18" charset="-127"/>
              </a:rPr>
              <a:t>Természetben fellelt uránból készített</a:t>
            </a:r>
            <a:br>
              <a:rPr lang="hu-HU" sz="1400" b="1" dirty="0" smtClean="0">
                <a:latin typeface="Batang" pitchFamily="18" charset="-127"/>
                <a:ea typeface="Batang" pitchFamily="18" charset="-127"/>
              </a:rPr>
            </a:br>
            <a:r>
              <a:rPr lang="hu-HU" sz="1400" b="1" dirty="0" smtClean="0">
                <a:latin typeface="Batang" pitchFamily="18" charset="-127"/>
                <a:ea typeface="Batang" pitchFamily="18" charset="-127"/>
              </a:rPr>
              <a:t>CANDU üzemanyag cella</a:t>
            </a:r>
            <a:endParaRPr lang="hu-HU" sz="14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3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1"/>
            <a:ext cx="7859216" cy="93610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hu-H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Köszönjük a figyelmet</a:t>
            </a:r>
            <a: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!</a:t>
            </a:r>
            <a:endParaRPr lang="hu-HU" sz="4400" b="1" dirty="0">
              <a:effectLst>
                <a:outerShdw blurRad="38100" dist="38100" dir="2700000" algn="tl">
                  <a:srgbClr val="C0C0C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4725144"/>
            <a:ext cx="3744416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Készítette: </a:t>
            </a:r>
            <a:b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Tóth Gergő,</a:t>
            </a:r>
            <a:b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Palkovics Ádám,</a:t>
            </a:r>
            <a:b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hu-HU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Albecker</a:t>
            </a:r>
            <a:r>
              <a:rPr lang="hu-H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 Dániel</a:t>
            </a:r>
            <a:endParaRPr lang="hu-HU" sz="4400" b="1" dirty="0">
              <a:effectLst>
                <a:outerShdw blurRad="38100" dist="38100" dir="2700000" algn="tl">
                  <a:srgbClr val="C0C0C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1296144"/>
          </a:xfrm>
        </p:spPr>
        <p:txBody>
          <a:bodyPr/>
          <a:lstStyle/>
          <a:p>
            <a:pPr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reaktorokban végbemenő folyamatok alapján </a:t>
            </a:r>
            <a:r>
              <a:rPr lang="hu-HU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fissziós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és fúziós reaktorokra osztjuk őket.</a:t>
            </a:r>
          </a:p>
          <a:p>
            <a:pPr marL="0" indent="0">
              <a:spcBef>
                <a:spcPts val="1200"/>
              </a:spcBef>
              <a:buClrTx/>
              <a:buNone/>
            </a:pPr>
            <a:endParaRPr lang="hu-HU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Tx/>
              <a:buFont typeface="Courier New" pitchFamily="49" charset="0"/>
              <a:buChar char="o"/>
            </a:pPr>
            <a:endParaRPr lang="hu-HU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Atom reaktorok típusai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8859"/>
            <a:ext cx="2612197" cy="18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2448272" cy="195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655676" y="537321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Fissziós</a:t>
            </a:r>
            <a:r>
              <a:rPr lang="hu-HU" sz="14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reaktor</a:t>
            </a:r>
            <a:endParaRPr lang="hu-HU" sz="1400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058719" y="520250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Fúziós reaktor</a:t>
            </a:r>
            <a:endParaRPr lang="hu-HU" sz="1400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</a:t>
            </a:r>
            <a:r>
              <a:rPr lang="hu-HU" sz="20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fissziós</a:t>
            </a:r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reaktorokban a maghasadásból felszabaduló energiát használjuk fel.</a:t>
            </a:r>
          </a:p>
          <a:p>
            <a:pPr>
              <a:spcBef>
                <a:spcPts val="1200"/>
              </a:spcBef>
              <a:buClrTx/>
              <a:buFont typeface="Courier New" pitchFamily="49" charset="0"/>
              <a:buChar char="o"/>
            </a:pPr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Leginkább használt hasadóanyag az u</a:t>
            </a:r>
            <a:r>
              <a:rPr lang="hu-HU" sz="18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rán de előfordulhat plutónium és tórium </a:t>
            </a:r>
            <a:r>
              <a:rPr lang="hu-HU" sz="18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használata is</a:t>
            </a:r>
            <a:r>
              <a:rPr lang="hu-HU" sz="18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hu-HU" sz="20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Fissziós</a:t>
            </a:r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reaktorok típusai:</a:t>
            </a:r>
          </a:p>
          <a:p>
            <a:pPr lvl="1">
              <a:buClrTx/>
              <a:buFont typeface="Batang" pitchFamily="18" charset="-127"/>
              <a:buChar char="-"/>
            </a:pPr>
            <a:r>
              <a:rPr lang="hu-HU" sz="18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Termikus reaktor </a:t>
            </a:r>
          </a:p>
          <a:p>
            <a:pPr lvl="1">
              <a:buClrTx/>
              <a:buFont typeface="Batang" pitchFamily="18" charset="-127"/>
              <a:buChar char="-"/>
            </a:pPr>
            <a:r>
              <a:rPr lang="hu-HU" sz="18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Tenyésztőreaktor</a:t>
            </a:r>
            <a:endParaRPr lang="hu-HU" sz="1800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Cím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hu-H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Fissziós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reaktor típusok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72816"/>
            <a:ext cx="6563072" cy="4281339"/>
          </a:xfrm>
        </p:spPr>
        <p:txBody>
          <a:bodyPr/>
          <a:lstStyle/>
          <a:p>
            <a:pPr algn="just"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Fűtőanyaga Urán</a:t>
            </a:r>
          </a:p>
          <a:p>
            <a:pPr algn="just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termikus reaktorokban szükséges a moderátorok használata.</a:t>
            </a:r>
          </a:p>
          <a:p>
            <a:pPr algn="just">
              <a:spcBef>
                <a:spcPts val="1800"/>
              </a:spcBef>
              <a:buClrTx/>
              <a:buFont typeface="Wingdings" pitchFamily="2" charset="2"/>
              <a:buChar char="v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Neutron moderátor:</a:t>
            </a:r>
          </a:p>
          <a:p>
            <a:pPr marL="273600" indent="0" algn="just">
              <a:spcBef>
                <a:spcPts val="0"/>
              </a:spcBef>
              <a:buClrTx/>
              <a:buNone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Az ilyen reaktorokban azért szükséges, hogy a folyamat során kiszakadó neutronokat lassítsa. Így biztosítva a folyamat fennmaradását. </a:t>
            </a:r>
          </a:p>
          <a:p>
            <a:pPr marL="0" indent="0" algn="just">
              <a:spcBef>
                <a:spcPts val="1200"/>
              </a:spcBef>
              <a:buClrTx/>
              <a:buNone/>
            </a:pP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Cím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Termikus reaktorok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Termikus reaktor fajtái</a:t>
            </a:r>
            <a:endParaRPr lang="hu-H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Könnyűvíz (H</a:t>
            </a:r>
            <a:r>
              <a:rPr lang="hu-HU" b="1" baseline="-250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O): 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f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orralóvizes reaktorok (BWR)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nyomottvizes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reaktorok (PWR)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SSTAR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Nehézvíz (</a:t>
            </a:r>
            <a:r>
              <a:rPr lang="hu-HU" b="1" baseline="300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H</a:t>
            </a:r>
            <a:r>
              <a:rPr lang="hu-HU" b="1" baseline="-25000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O):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CANDU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SGHWR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Grafit:</a:t>
            </a: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RBMK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Gázhűtésű reaktorok (GCR)</a:t>
            </a:r>
          </a:p>
          <a:p>
            <a:pPr lvl="1">
              <a:buClr>
                <a:schemeClr val="tx1"/>
              </a:buClr>
              <a:buFont typeface="Batang" pitchFamily="18" charset="-127"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PBMR</a:t>
            </a:r>
            <a:endParaRPr lang="hu-HU" b="1" dirty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095022" y="764704"/>
            <a:ext cx="5061153" cy="66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eaLnBrk="1" latinLnBrk="0" hangingPunct="1">
              <a:buNone/>
              <a:defRPr sz="44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Forralóvizes reaktorok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475656" y="1436556"/>
            <a:ext cx="6264696" cy="444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forralóvizes reaktor egy olyan típus amelyben az aktív zóna hűtését és a neutronok lassítását is víz végzi.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hasadáskor létrejött hő az aktív zónában forralja fel a vizet, majd a gőzt, turbinába vezetik.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Mivel a hűtővízben, gőz formájában is maradnak radioaktív részecskék, így a turbinát is el kell szigetelni a külvilágtól.</a:t>
            </a:r>
            <a:r>
              <a:rPr lang="hu-HU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Ez költségesebbé teszi a karbantartást, de a magasabb hatásfok, és az egyszerűbb szerkezet ellensúlyozza.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teljesítményt 70%-ig a szabályzó rudakkal , 70-100%-ig a hűtővíz áramlásának sebességével szabályozzák.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688632" cy="356492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19672" y="4121421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Atomerőmű forralóvizes reaktorral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1. Reaktortartály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2. Fűtőelem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3. Szabályozórúd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hu-HU" sz="14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Keringetőszivattyú</a:t>
            </a:r>
            <a:endParaRPr lang="hu-HU" sz="14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5. Szabályozórúd hajtás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6. Friss gőz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7. Tápvíz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8. Gőzturbina nagynyomású ház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11741" y="411590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9. Gőzturbina kisnyomású ház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10. Generátor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11. </a:t>
            </a:r>
            <a:r>
              <a:rPr lang="hu-HU" sz="14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Gerjesztőgép</a:t>
            </a:r>
            <a:endParaRPr lang="hu-HU" sz="14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12. Kondenzátor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13. Hűtővíz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14. Tápvíz előmelegítő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15. </a:t>
            </a:r>
            <a:r>
              <a:rPr lang="hu-HU" sz="14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Tápvízszivattyú</a:t>
            </a:r>
            <a:endParaRPr lang="hu-HU" sz="14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16. Hűtővízszivattyú</a:t>
            </a: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17. </a:t>
            </a:r>
            <a:r>
              <a:rPr lang="hu-HU" sz="1400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Betonsugárvédelem</a:t>
            </a:r>
            <a:endParaRPr lang="hu-HU" sz="14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hu-HU" sz="14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18. Villamos távvezetékhez</a:t>
            </a:r>
          </a:p>
        </p:txBody>
      </p:sp>
    </p:spTree>
    <p:extLst>
      <p:ext uri="{BB962C8B-B14F-4D97-AF65-F5344CB8AC3E}">
        <p14:creationId xmlns:p14="http://schemas.microsoft.com/office/powerpoint/2010/main" xmlns="" val="51699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095022" y="764704"/>
            <a:ext cx="5061153" cy="66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eaLnBrk="1" latinLnBrk="0" hangingPunct="1">
              <a:buNone/>
              <a:defRPr sz="44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 smtClean="0"/>
              <a:t>Nyomottvizes</a:t>
            </a:r>
            <a:r>
              <a:rPr lang="hu-HU" dirty="0" smtClean="0"/>
              <a:t> reaktor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4294967295"/>
          </p:nvPr>
        </p:nvSpPr>
        <p:spPr>
          <a:xfrm>
            <a:off x="1475656" y="1436556"/>
            <a:ext cx="6336704" cy="45847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Az aktív zónában, a fűtőelemeket magasnyomású moderátor veszi körül. Ezt nevezzük primer körnek. Az így felmelegített víz hőcserélőbe kerül ami fel forralja a alacsony nyomású vizet. Ez a gőz turbinán át lecsapódik a kondenzátorban. Ezt nevezzük szekunder körnek.</a:t>
            </a:r>
          </a:p>
          <a:p>
            <a:pPr algn="just">
              <a:spcBef>
                <a:spcPts val="12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primerkörben felhasznált víz hőmérséklete 275 C° mielőtt a reaktorba kerül, ami 315 C° </a:t>
            </a:r>
            <a:r>
              <a:rPr lang="hu-HU" b="1" dirty="0" err="1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-ra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melegszik fel. Ezért van szükség a magas nyomásra. (100-150 bar)</a:t>
            </a:r>
          </a:p>
          <a:p>
            <a:pPr algn="just">
              <a:spcBef>
                <a:spcPts val="12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Teljesítménye szabályozható szintén a szabályzó rudakkal, és a primerkörben a moderátorhoz kevert bórsavval.</a:t>
            </a:r>
          </a:p>
          <a:p>
            <a:pPr algn="just">
              <a:spcBef>
                <a:spcPts val="12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A paksi atomerőmű is ilyen típusú.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hu-HU" b="1" baseline="30000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523</TotalTime>
  <Words>994</Words>
  <Application>Microsoft Office PowerPoint</Application>
  <PresentationFormat>Diavetítés a képernyőre (4:3 oldalarány)</PresentationFormat>
  <Paragraphs>129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Rajzszög</vt:lpstr>
      <vt:lpstr>Atomerőművek</vt:lpstr>
      <vt:lpstr>Atomerőmű</vt:lpstr>
      <vt:lpstr>Atom reaktorok típusai</vt:lpstr>
      <vt:lpstr>Fissziós reaktor típusok</vt:lpstr>
      <vt:lpstr>Termikus reaktorok</vt:lpstr>
      <vt:lpstr>Termikus reaktor fajtái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Tenyésztőreaktorok</vt:lpstr>
      <vt:lpstr>Fúziós erőmű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Atomerőművek</dc:title>
  <dc:creator>kispalko</dc:creator>
  <cp:lastModifiedBy>user</cp:lastModifiedBy>
  <cp:revision>52</cp:revision>
  <dcterms:created xsi:type="dcterms:W3CDTF">2012-11-22T16:21:53Z</dcterms:created>
  <dcterms:modified xsi:type="dcterms:W3CDTF">2020-06-21T15:59:03Z</dcterms:modified>
</cp:coreProperties>
</file>